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8" r:id="rId8"/>
    <p:sldId id="262" r:id="rId9"/>
    <p:sldId id="263" r:id="rId10"/>
    <p:sldId id="264"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68" y="1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Nunito" panose="00000500000000000000" pitchFamily="2" charset="0"/>
                <a:ea typeface="+mn-ea"/>
                <a:cs typeface="+mn-cs"/>
              </a:defRPr>
            </a:pPr>
            <a:r>
              <a:rPr lang="en-US" dirty="0">
                <a:latin typeface="Nunito" panose="00000500000000000000" pitchFamily="2" charset="0"/>
              </a:rPr>
              <a:t>Percentage of Gain from Key Features</a:t>
            </a:r>
          </a:p>
        </c:rich>
      </c:tx>
      <c:layout>
        <c:manualLayout>
          <c:xMode val="edge"/>
          <c:yMode val="edge"/>
          <c:x val="0.17280984532523352"/>
          <c:y val="0.1109157041127291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Nunito" panose="00000500000000000000" pitchFamily="2" charset="0"/>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3C78-4EBA-A671-333F96C6EA2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3C78-4EBA-A671-333F96C6EA2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3C78-4EBA-A671-333F96C6EA2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3C78-4EBA-A671-333F96C6EA2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3C78-4EBA-A671-333F96C6EA2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3C78-4EBA-A671-333F96C6EA22}"/>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3C78-4EBA-A671-333F96C6EA22}"/>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F-3C78-4EBA-A671-333F96C6EA22}"/>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11-3C78-4EBA-A671-333F96C6EA22}"/>
              </c:ext>
            </c:extLst>
          </c:dPt>
          <c:dLbls>
            <c:dLbl>
              <c:idx val="0"/>
              <c:layout>
                <c:manualLayout>
                  <c:x val="-4.1829600495277411E-2"/>
                  <c:y val="7.772163562483951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C78-4EBA-A671-333F96C6EA22}"/>
                </c:ext>
              </c:extLst>
            </c:dLbl>
            <c:dLbl>
              <c:idx val="1"/>
              <c:layout>
                <c:manualLayout>
                  <c:x val="-3.6111111111111108E-2"/>
                  <c:y val="-5.9043869718353595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C78-4EBA-A671-333F96C6EA22}"/>
                </c:ext>
              </c:extLst>
            </c:dLbl>
            <c:dLbl>
              <c:idx val="2"/>
              <c:layout>
                <c:manualLayout>
                  <c:x val="-3.1078586584508745E-2"/>
                  <c:y val="-4.379583032118213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C78-4EBA-A671-333F96C6EA22}"/>
                </c:ext>
              </c:extLst>
            </c:dLbl>
            <c:dLbl>
              <c:idx val="3"/>
              <c:layout>
                <c:manualLayout>
                  <c:x val="-1.3766780371916123E-3"/>
                  <c:y val="-8.80717653417850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C78-4EBA-A671-333F96C6EA22}"/>
                </c:ext>
              </c:extLst>
            </c:dLbl>
            <c:dLbl>
              <c:idx val="4"/>
              <c:layout>
                <c:manualLayout>
                  <c:x val="-1.2492012728502484E-3"/>
                  <c:y val="-3.119896346179595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3C78-4EBA-A671-333F96C6EA22}"/>
                </c:ext>
              </c:extLst>
            </c:dLbl>
            <c:dLbl>
              <c:idx val="5"/>
              <c:layout>
                <c:manualLayout>
                  <c:x val="1.3139516571890593E-2"/>
                  <c:y val="-1.094220474650152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3C78-4EBA-A671-333F96C6EA22}"/>
                </c:ext>
              </c:extLst>
            </c:dLbl>
            <c:dLbl>
              <c:idx val="6"/>
              <c:layout>
                <c:manualLayout>
                  <c:x val="1.2831477315438768E-2"/>
                  <c:y val="-1.00046500158727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3C78-4EBA-A671-333F96C6EA22}"/>
                </c:ext>
              </c:extLst>
            </c:dLbl>
            <c:dLbl>
              <c:idx val="7"/>
              <c:layout>
                <c:manualLayout>
                  <c:x val="-8.7953641068397315E-3"/>
                  <c:y val="-4.179844374047160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3C78-4EBA-A671-333F96C6EA22}"/>
                </c:ext>
              </c:extLst>
            </c:dLbl>
            <c:dLbl>
              <c:idx val="8"/>
              <c:layout>
                <c:manualLayout>
                  <c:x val="3.4487367242518475E-2"/>
                  <c:y val="2.8478889736329466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9.4727664002496978E-2"/>
                      <c:h val="0.11713712376913267"/>
                    </c:manualLayout>
                  </c15:layout>
                </c:ext>
                <c:ext xmlns:c16="http://schemas.microsoft.com/office/drawing/2014/chart" uri="{C3380CC4-5D6E-409C-BE32-E72D297353CC}">
                  <c16:uniqueId val="{00000011-3C78-4EBA-A671-333F96C6EA22}"/>
                </c:ext>
              </c:extLst>
            </c:dLbl>
            <c:spPr>
              <a:solidFill>
                <a:schemeClr val="lt1"/>
              </a:solidFill>
              <a:ln>
                <a:solidFill>
                  <a:schemeClr val="tx2"/>
                </a:solid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dk2">
                        <a:lumMod val="75000"/>
                      </a:schemeClr>
                    </a:solidFill>
                    <a:latin typeface="Nunito" panose="00000500000000000000" pitchFamily="2" charset="0"/>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spPr xmlns:c15="http://schemas.microsoft.com/office/drawing/2012/chart">
                  <a:prstGeom prst="roundRect">
                    <a:avLst/>
                  </a:prstGeom>
                  <a:noFill/>
                  <a:ln>
                    <a:noFill/>
                  </a:ln>
                </c15:spPr>
              </c:ext>
            </c:extLst>
          </c:dLbls>
          <c:cat>
            <c:strRef>
              <c:f>Sheet1!$A$1:$A$9</c:f>
              <c:strCache>
                <c:ptCount val="9"/>
                <c:pt idx="0">
                  <c:v>cat79</c:v>
                </c:pt>
                <c:pt idx="1">
                  <c:v>cat80</c:v>
                </c:pt>
                <c:pt idx="2">
                  <c:v>cat12</c:v>
                </c:pt>
                <c:pt idx="3">
                  <c:v>cat87</c:v>
                </c:pt>
                <c:pt idx="4">
                  <c:v>cat103</c:v>
                </c:pt>
                <c:pt idx="5">
                  <c:v>cat81</c:v>
                </c:pt>
                <c:pt idx="6">
                  <c:v>cat100</c:v>
                </c:pt>
                <c:pt idx="7">
                  <c:v>cat101</c:v>
                </c:pt>
                <c:pt idx="8">
                  <c:v>Other</c:v>
                </c:pt>
              </c:strCache>
            </c:strRef>
          </c:cat>
          <c:val>
            <c:numRef>
              <c:f>Sheet1!$B$1:$B$9</c:f>
              <c:numCache>
                <c:formatCode>General</c:formatCode>
                <c:ptCount val="9"/>
                <c:pt idx="0">
                  <c:v>29109.704310000001</c:v>
                </c:pt>
                <c:pt idx="1">
                  <c:v>20022.825949999999</c:v>
                </c:pt>
                <c:pt idx="2">
                  <c:v>16996.658879999999</c:v>
                </c:pt>
                <c:pt idx="3">
                  <c:v>13525.381799999999</c:v>
                </c:pt>
                <c:pt idx="4">
                  <c:v>9005.9628680000005</c:v>
                </c:pt>
                <c:pt idx="5">
                  <c:v>7791.9873809999999</c:v>
                </c:pt>
                <c:pt idx="6">
                  <c:v>6465.5165349999997</c:v>
                </c:pt>
                <c:pt idx="7">
                  <c:v>6025.9448849999999</c:v>
                </c:pt>
                <c:pt idx="8">
                  <c:v>80000</c:v>
                </c:pt>
              </c:numCache>
            </c:numRef>
          </c:val>
          <c:extLst>
            <c:ext xmlns:c16="http://schemas.microsoft.com/office/drawing/2014/chart" uri="{C3380CC4-5D6E-409C-BE32-E72D297353CC}">
              <c16:uniqueId val="{00000012-3C78-4EBA-A671-333F96C6EA2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11/14/2018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047" y="935646"/>
            <a:ext cx="4851190" cy="4968016"/>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Ungrp="1" noRot="1" noChangeAspect="1" noMove="1" noResize="1"/>
          </p:cNvGrpSpPr>
          <p:nvPr>
            <p:extLst>
              <p:ext uri="{386F3935-93C4-4BCD-93E2-E3B085C9AB24}">
                <p16:designElem xmlns:p16="http://schemas.microsoft.com/office/powerpoint/2015/main" val="1"/>
              </p:ext>
            </p:extLst>
          </p:nvPr>
        </p:nvGrpSpPr>
        <p:grpSpPr>
          <a:xfrm>
            <a:off x="6087364" y="228600"/>
            <a:ext cx="2851523" cy="6638625"/>
            <a:chOff x="2487613" y="285750"/>
            <a:chExt cx="2428875" cy="5654676"/>
          </a:xfrm>
        </p:grpSpPr>
        <p:sp>
          <p:nvSpPr>
            <p:cNvPr id="23" name="Freeform 11"/>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 name="Freeform 12"/>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5" name="Freeform 13"/>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6" name="Freeform 14"/>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7" name="Freeform 15"/>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8" name="Freeform 16"/>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 name="Freeform 17"/>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 name="Freeform 18"/>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 name="Freeform 19"/>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 name="Freeform 20"/>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3" name="Freeform 21"/>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4" name="Freeform 22"/>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6" name="Group 35"/>
          <p:cNvGrpSpPr>
            <a:grpSpLocks noGrp="1" noUngrp="1" noRot="1" noChangeAspect="1" noMove="1" noResize="1"/>
          </p:cNvGrpSpPr>
          <p:nvPr>
            <p:extLst>
              <p:ext uri="{386F3935-93C4-4BCD-93E2-E3B085C9AB24}">
                <p16:designElem xmlns:p16="http://schemas.microsoft.com/office/powerpoint/2015/main" val="1"/>
              </p:ext>
            </p:extLst>
          </p:nvPr>
        </p:nvGrpSpPr>
        <p:grpSpPr>
          <a:xfrm>
            <a:off x="6114579" y="-786"/>
            <a:ext cx="2356675" cy="6854040"/>
            <a:chOff x="6627813" y="194833"/>
            <a:chExt cx="1952625" cy="5678918"/>
          </a:xfrm>
        </p:grpSpPr>
        <p:sp>
          <p:nvSpPr>
            <p:cNvPr id="37" name="Freeform 27"/>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8" name="Freeform 28"/>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9" name="Freeform 29"/>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 name="Freeform 30"/>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 name="Freeform 31"/>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2" name="Freeform 32"/>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 name="Freeform 33"/>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 name="Freeform 34"/>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 name="Freeform 35"/>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 name="Freeform 36"/>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 name="Freeform 37"/>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8" name="Freeform 38"/>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0" name="Rectangle 4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2" name="Freeform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p:cNvPicPr>
            <a:picLocks noChangeAspect="1"/>
          </p:cNvPicPr>
          <p:nvPr/>
        </p:nvPicPr>
        <p:blipFill>
          <a:blip r:embed="rId2"/>
          <a:stretch>
            <a:fillRect/>
          </a:stretch>
        </p:blipFill>
        <p:spPr>
          <a:xfrm>
            <a:off x="929675" y="1659488"/>
            <a:ext cx="4213521" cy="3507756"/>
          </a:xfrm>
          <a:prstGeom prst="rect">
            <a:avLst/>
          </a:prstGeom>
        </p:spPr>
      </p:pic>
      <p:sp>
        <p:nvSpPr>
          <p:cNvPr id="2" name="Title 1"/>
          <p:cNvSpPr>
            <a:spLocks noGrp="1"/>
          </p:cNvSpPr>
          <p:nvPr>
            <p:ph type="ctrTitle"/>
          </p:nvPr>
        </p:nvSpPr>
        <p:spPr>
          <a:xfrm>
            <a:off x="8324602" y="935646"/>
            <a:ext cx="3181597" cy="3841735"/>
          </a:xfrm>
        </p:spPr>
        <p:txBody>
          <a:bodyPr>
            <a:normAutofit/>
          </a:bodyPr>
          <a:lstStyle/>
          <a:p>
            <a:r>
              <a:rPr lang="en-US" sz="4400"/>
              <a:t>Allstate Severity Prediction</a:t>
            </a:r>
          </a:p>
        </p:txBody>
      </p:sp>
      <p:sp>
        <p:nvSpPr>
          <p:cNvPr id="3" name="Subtitle 2"/>
          <p:cNvSpPr>
            <a:spLocks noGrp="1"/>
          </p:cNvSpPr>
          <p:nvPr>
            <p:ph type="subTitle" idx="1"/>
          </p:nvPr>
        </p:nvSpPr>
        <p:spPr>
          <a:xfrm>
            <a:off x="8324602" y="4777379"/>
            <a:ext cx="3864350" cy="1126283"/>
          </a:xfrm>
        </p:spPr>
        <p:txBody>
          <a:bodyPr>
            <a:normAutofit/>
          </a:bodyPr>
          <a:lstStyle/>
          <a:p>
            <a:r>
              <a:rPr lang="en-US" sz="1700" dirty="0"/>
              <a:t>How severe is an insurance claim?</a:t>
            </a:r>
          </a:p>
          <a:p>
            <a:r>
              <a:rPr lang="en-US" sz="1400" dirty="0"/>
              <a:t>-Tony Schroeder</a:t>
            </a:r>
          </a:p>
        </p:txBody>
      </p:sp>
    </p:spTree>
    <p:extLst>
      <p:ext uri="{BB962C8B-B14F-4D97-AF65-F5344CB8AC3E}">
        <p14:creationId xmlns:p14="http://schemas.microsoft.com/office/powerpoint/2010/main" val="609889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gradFill rotWithShape="1">
            <a:gsLst>
              <a:gs pos="0">
                <a:schemeClr val="bg2">
                  <a:tint val="90000"/>
                  <a:lumMod val="120000"/>
                </a:schemeClr>
              </a:gs>
              <a:gs pos="100000">
                <a:schemeClr val="bg2">
                  <a:shade val="98000"/>
                  <a:satMod val="120000"/>
                  <a:lumMod val="98000"/>
                </a:schemeClr>
              </a:gs>
            </a:gsLst>
            <a:lin ang="5400000" scaled="0"/>
          </a:gradFill>
          <a:ln>
            <a:noFill/>
          </a:ln>
          <a:effectLst/>
        </p:spPr>
      </p:sp>
      <p:grpSp>
        <p:nvGrpSpPr>
          <p:cNvPr id="55" name="Group 54"/>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6" name="Freeform 11"/>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7" name="Freeform 12"/>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8" name="Freeform 13"/>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9" name="Freeform 14"/>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0" name="Freeform 15"/>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1" name="Freeform 16"/>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2" name="Freeform 17"/>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3" name="Freeform 18"/>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4" name="Freeform 19"/>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5" name="Freeform 20"/>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6" name="Freeform 21"/>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7" name="Freeform 22"/>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9" name="Group 68"/>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70" name="Freeform 27"/>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1" name="Freeform 28"/>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2" name="Freeform 29"/>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3" name="Freeform 30"/>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4" name="Freeform 31"/>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5" name="Freeform 32"/>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6" name="Freeform 33"/>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7" name="Freeform 34"/>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8" name="Freeform 35"/>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9" name="Freeform 36"/>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0" name="Freeform 37"/>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1" name="Freeform 38"/>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3" name="Rectangle 8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5"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 name="Content Placeholder 3"/>
          <p:cNvPicPr>
            <a:picLocks noGrp="1" noChangeAspect="1"/>
          </p:cNvPicPr>
          <p:nvPr>
            <p:ph sz="half" idx="1"/>
          </p:nvPr>
        </p:nvPicPr>
        <p:blipFill>
          <a:blip r:embed="rId2"/>
          <a:stretch>
            <a:fillRect/>
          </a:stretch>
        </p:blipFill>
        <p:spPr>
          <a:xfrm>
            <a:off x="6086039" y="251296"/>
            <a:ext cx="5451627" cy="2075811"/>
          </a:xfrm>
          <a:prstGeom prst="rect">
            <a:avLst/>
          </a:prstGeom>
        </p:spPr>
      </p:pic>
      <p:pic>
        <p:nvPicPr>
          <p:cNvPr id="5" name="Picture 4"/>
          <p:cNvPicPr>
            <a:picLocks noChangeAspect="1"/>
          </p:cNvPicPr>
          <p:nvPr/>
        </p:nvPicPr>
        <p:blipFill>
          <a:blip r:embed="rId3"/>
          <a:stretch>
            <a:fillRect/>
          </a:stretch>
        </p:blipFill>
        <p:spPr>
          <a:xfrm>
            <a:off x="6086039" y="2324583"/>
            <a:ext cx="5451627" cy="1499370"/>
          </a:xfrm>
          <a:prstGeom prst="rect">
            <a:avLst/>
          </a:prstGeom>
        </p:spPr>
      </p:pic>
      <p:sp>
        <p:nvSpPr>
          <p:cNvPr id="2" name="Title 1"/>
          <p:cNvSpPr>
            <a:spLocks noGrp="1"/>
          </p:cNvSpPr>
          <p:nvPr>
            <p:ph type="title"/>
          </p:nvPr>
        </p:nvSpPr>
        <p:spPr>
          <a:xfrm>
            <a:off x="1687669" y="624110"/>
            <a:ext cx="4137059" cy="1061242"/>
          </a:xfrm>
        </p:spPr>
        <p:txBody>
          <a:bodyPr vert="horz" lIns="91440" tIns="45720" rIns="91440" bIns="45720" rtlCol="0" anchor="t">
            <a:normAutofit fontScale="90000"/>
          </a:bodyPr>
          <a:lstStyle/>
          <a:p>
            <a:r>
              <a:rPr lang="en-US" sz="3200" dirty="0"/>
              <a:t>Feature Creation</a:t>
            </a:r>
            <a:br>
              <a:rPr lang="en-US" sz="3200" dirty="0"/>
            </a:br>
            <a:r>
              <a:rPr lang="en-US" sz="3200" dirty="0"/>
              <a:t>and Selection</a:t>
            </a:r>
          </a:p>
        </p:txBody>
      </p:sp>
      <p:sp>
        <p:nvSpPr>
          <p:cNvPr id="9" name="Content Placeholder 8"/>
          <p:cNvSpPr>
            <a:spLocks noGrp="1"/>
          </p:cNvSpPr>
          <p:nvPr>
            <p:ph sz="half" idx="2"/>
          </p:nvPr>
        </p:nvSpPr>
        <p:spPr>
          <a:xfrm>
            <a:off x="1683956" y="1694576"/>
            <a:ext cx="4140772" cy="4216646"/>
          </a:xfrm>
        </p:spPr>
        <p:txBody>
          <a:bodyPr vert="horz" lIns="91440" tIns="45720" rIns="91440" bIns="45720" rtlCol="0">
            <a:normAutofit/>
          </a:bodyPr>
          <a:lstStyle/>
          <a:p>
            <a:r>
              <a:rPr lang="en-US" sz="1600" dirty="0">
                <a:solidFill>
                  <a:srgbClr val="000000"/>
                </a:solidFill>
              </a:rPr>
              <a:t>Hard to create new features from scratch considering that they were anonymous</a:t>
            </a:r>
          </a:p>
          <a:p>
            <a:r>
              <a:rPr lang="en-US" sz="1600" dirty="0">
                <a:solidFill>
                  <a:srgbClr val="000000"/>
                </a:solidFill>
              </a:rPr>
              <a:t>Combined features in various ways</a:t>
            </a:r>
          </a:p>
          <a:p>
            <a:pPr lvl="1"/>
            <a:r>
              <a:rPr lang="en-US" sz="1400" dirty="0">
                <a:solidFill>
                  <a:srgbClr val="000000"/>
                </a:solidFill>
              </a:rPr>
              <a:t>Tree models can easily show non-linear interactions (although they do not show the type of non-linearity)</a:t>
            </a:r>
          </a:p>
          <a:p>
            <a:pPr lvl="1"/>
            <a:r>
              <a:rPr lang="en-US" sz="1400" dirty="0">
                <a:solidFill>
                  <a:srgbClr val="000000"/>
                </a:solidFill>
              </a:rPr>
              <a:t>They also help discover important features</a:t>
            </a:r>
          </a:p>
          <a:p>
            <a:pPr lvl="1"/>
            <a:r>
              <a:rPr lang="en-US" sz="1400" dirty="0">
                <a:solidFill>
                  <a:srgbClr val="000000"/>
                </a:solidFill>
              </a:rPr>
              <a:t>Other feature selection tools attempted were PCA and greedy search (drop out or add features one by one)</a:t>
            </a:r>
          </a:p>
        </p:txBody>
      </p:sp>
      <p:sp>
        <p:nvSpPr>
          <p:cNvPr id="3" name="Oval 2"/>
          <p:cNvSpPr/>
          <p:nvPr/>
        </p:nvSpPr>
        <p:spPr>
          <a:xfrm>
            <a:off x="6537389" y="2577157"/>
            <a:ext cx="198402" cy="155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537389" y="2715539"/>
            <a:ext cx="198402" cy="155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239355" y="2992087"/>
            <a:ext cx="298033" cy="135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239354" y="3148943"/>
            <a:ext cx="298033" cy="135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324949" y="556321"/>
            <a:ext cx="298033" cy="135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537387" y="3280968"/>
            <a:ext cx="198402" cy="15531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575886" y="3003410"/>
            <a:ext cx="198402" cy="15531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25376" y="713177"/>
            <a:ext cx="297605" cy="1241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338983" y="848569"/>
            <a:ext cx="297605" cy="1241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6189968" y="2591012"/>
            <a:ext cx="297605" cy="1241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203788" y="2869413"/>
            <a:ext cx="297605" cy="1241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189754" y="3554897"/>
            <a:ext cx="297605" cy="12411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a:off x="5536734" y="3059875"/>
            <a:ext cx="437782" cy="156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p:cNvSpPr/>
          <p:nvPr/>
        </p:nvSpPr>
        <p:spPr>
          <a:xfrm rot="18519292">
            <a:off x="5888514" y="3662069"/>
            <a:ext cx="218891" cy="1388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Chart 49">
            <a:extLst>
              <a:ext uri="{FF2B5EF4-FFF2-40B4-BE49-F238E27FC236}">
                <a16:creationId xmlns:a16="http://schemas.microsoft.com/office/drawing/2014/main" id="{26F6C617-9746-492A-B8D3-6A13DFADA699}"/>
              </a:ext>
            </a:extLst>
          </p:cNvPr>
          <p:cNvGraphicFramePr>
            <a:graphicFrameLocks/>
          </p:cNvGraphicFramePr>
          <p:nvPr>
            <p:extLst>
              <p:ext uri="{D42A27DB-BD31-4B8C-83A1-F6EECF244321}">
                <p14:modId xmlns:p14="http://schemas.microsoft.com/office/powerpoint/2010/main" val="3797431592"/>
              </p:ext>
            </p:extLst>
          </p:nvPr>
        </p:nvGraphicFramePr>
        <p:xfrm>
          <a:off x="5709725" y="3436279"/>
          <a:ext cx="5632399" cy="34429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9582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378196" y="726054"/>
            <a:ext cx="4240906" cy="3795611"/>
          </a:xfrm>
          <a:prstGeom prst="rect">
            <a:avLst/>
          </a:prstGeom>
        </p:spPr>
      </p:pic>
      <p:sp>
        <p:nvSpPr>
          <p:cNvPr id="2" name="Title 1"/>
          <p:cNvSpPr>
            <a:spLocks noGrp="1"/>
          </p:cNvSpPr>
          <p:nvPr>
            <p:ph type="title"/>
          </p:nvPr>
        </p:nvSpPr>
        <p:spPr>
          <a:xfrm>
            <a:off x="649224" y="645106"/>
            <a:ext cx="6574536" cy="1259894"/>
          </a:xfrm>
        </p:spPr>
        <p:txBody>
          <a:bodyPr>
            <a:normAutofit/>
          </a:bodyPr>
          <a:lstStyle/>
          <a:p>
            <a:r>
              <a:rPr lang="en-US" dirty="0"/>
              <a:t>Final Results</a:t>
            </a:r>
          </a:p>
        </p:txBody>
      </p:sp>
      <p:sp>
        <p:nvSpPr>
          <p:cNvPr id="3" name="Content Placeholder 2"/>
          <p:cNvSpPr>
            <a:spLocks noGrp="1"/>
          </p:cNvSpPr>
          <p:nvPr>
            <p:ph idx="1"/>
          </p:nvPr>
        </p:nvSpPr>
        <p:spPr>
          <a:xfrm>
            <a:off x="649224" y="1487278"/>
            <a:ext cx="8697976" cy="4405575"/>
          </a:xfrm>
        </p:spPr>
        <p:txBody>
          <a:bodyPr>
            <a:normAutofit/>
          </a:bodyPr>
          <a:lstStyle/>
          <a:p>
            <a:pPr>
              <a:lnSpc>
                <a:spcPct val="80000"/>
              </a:lnSpc>
            </a:pPr>
            <a:r>
              <a:rPr lang="en-US" sz="1400" dirty="0" err="1"/>
              <a:t>Ensembling</a:t>
            </a:r>
            <a:r>
              <a:rPr lang="en-US" sz="1400" dirty="0"/>
              <a:t>:</a:t>
            </a:r>
          </a:p>
          <a:p>
            <a:pPr lvl="1">
              <a:lnSpc>
                <a:spcPct val="80000"/>
              </a:lnSpc>
            </a:pPr>
            <a:r>
              <a:rPr lang="en-US" sz="1400" dirty="0"/>
              <a:t>Taking perspectives of various types of models that are better at predicting various parts of the problem (i.e. one model might be very good at predicting outliers, while another might be very good at spotting connections between the variables that influence the severity of the claim)</a:t>
            </a:r>
          </a:p>
          <a:p>
            <a:pPr lvl="1">
              <a:lnSpc>
                <a:spcPct val="80000"/>
              </a:lnSpc>
            </a:pPr>
            <a:r>
              <a:rPr lang="en-US" sz="1400" dirty="0"/>
              <a:t>Final model included:</a:t>
            </a:r>
          </a:p>
          <a:p>
            <a:pPr lvl="2">
              <a:lnSpc>
                <a:spcPct val="80000"/>
              </a:lnSpc>
            </a:pPr>
            <a:r>
              <a:rPr lang="en-US" dirty="0"/>
              <a:t>Neural networks of various architectures</a:t>
            </a:r>
          </a:p>
          <a:p>
            <a:pPr lvl="2">
              <a:lnSpc>
                <a:spcPct val="80000"/>
              </a:lnSpc>
            </a:pPr>
            <a:r>
              <a:rPr lang="en-US" dirty="0" err="1"/>
              <a:t>XGBoost</a:t>
            </a:r>
            <a:r>
              <a:rPr lang="en-US" dirty="0"/>
              <a:t> with various tuning parameters</a:t>
            </a:r>
          </a:p>
          <a:p>
            <a:pPr lvl="2">
              <a:lnSpc>
                <a:spcPct val="80000"/>
              </a:lnSpc>
            </a:pPr>
            <a:r>
              <a:rPr lang="en-US" dirty="0"/>
              <a:t>Different loss functions helped some models with different outliers</a:t>
            </a:r>
          </a:p>
          <a:p>
            <a:pPr lvl="2">
              <a:lnSpc>
                <a:spcPct val="80000"/>
              </a:lnSpc>
            </a:pPr>
            <a:r>
              <a:rPr lang="en-US" dirty="0"/>
              <a:t>More complicated feature engineering (bivariate and </a:t>
            </a:r>
            <a:r>
              <a:rPr lang="en-US" dirty="0" err="1"/>
              <a:t>trivariate</a:t>
            </a:r>
            <a:r>
              <a:rPr lang="en-US" dirty="0"/>
              <a:t> combinations)</a:t>
            </a:r>
          </a:p>
          <a:p>
            <a:pPr lvl="2">
              <a:lnSpc>
                <a:spcPct val="80000"/>
              </a:lnSpc>
            </a:pPr>
            <a:r>
              <a:rPr lang="en-US" dirty="0"/>
              <a:t>Models trained on different metrics (which helped with different types </a:t>
            </a:r>
            <a:r>
              <a:rPr lang="en-US"/>
              <a:t>of outliers)</a:t>
            </a:r>
            <a:endParaRPr lang="en-US" dirty="0"/>
          </a:p>
          <a:p>
            <a:pPr lvl="1">
              <a:lnSpc>
                <a:spcPct val="80000"/>
              </a:lnSpc>
            </a:pPr>
            <a:r>
              <a:rPr lang="en-US" sz="1400" dirty="0"/>
              <a:t>My final score with the ensembled model:</a:t>
            </a:r>
          </a:p>
          <a:p>
            <a:pPr lvl="2">
              <a:lnSpc>
                <a:spcPct val="80000"/>
              </a:lnSpc>
            </a:pPr>
            <a:r>
              <a:rPr lang="en-US" dirty="0"/>
              <a:t>1114.40 mean absolute error (each prediction was off on average $1114.40)</a:t>
            </a:r>
          </a:p>
          <a:p>
            <a:pPr lvl="2">
              <a:lnSpc>
                <a:spcPct val="80000"/>
              </a:lnSpc>
            </a:pPr>
            <a:r>
              <a:rPr lang="en-US" dirty="0"/>
              <a:t>189</a:t>
            </a:r>
            <a:r>
              <a:rPr lang="en-US" baseline="30000" dirty="0"/>
              <a:t>th</a:t>
            </a:r>
            <a:r>
              <a:rPr lang="en-US" dirty="0"/>
              <a:t> out of 3055 people that entered competition</a:t>
            </a:r>
          </a:p>
          <a:p>
            <a:pPr lvl="2">
              <a:lnSpc>
                <a:spcPct val="80000"/>
              </a:lnSpc>
            </a:pPr>
            <a:r>
              <a:rPr lang="en-US" dirty="0"/>
              <a:t>Winning score was 1109.71</a:t>
            </a:r>
          </a:p>
        </p:txBody>
      </p:sp>
    </p:spTree>
    <p:extLst>
      <p:ext uri="{BB962C8B-B14F-4D97-AF65-F5344CB8AC3E}">
        <p14:creationId xmlns:p14="http://schemas.microsoft.com/office/powerpoint/2010/main" val="32554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67795"/>
          </a:xfrm>
        </p:spPr>
        <p:txBody>
          <a:bodyPr/>
          <a:lstStyle/>
          <a:p>
            <a:r>
              <a:rPr lang="en-US" dirty="0"/>
              <a:t>Reflections</a:t>
            </a:r>
          </a:p>
        </p:txBody>
      </p:sp>
      <p:sp>
        <p:nvSpPr>
          <p:cNvPr id="3" name="Content Placeholder 2"/>
          <p:cNvSpPr>
            <a:spLocks noGrp="1"/>
          </p:cNvSpPr>
          <p:nvPr>
            <p:ph idx="1"/>
          </p:nvPr>
        </p:nvSpPr>
        <p:spPr>
          <a:xfrm>
            <a:off x="2589212" y="1291905"/>
            <a:ext cx="8915400" cy="4619317"/>
          </a:xfrm>
        </p:spPr>
        <p:txBody>
          <a:bodyPr/>
          <a:lstStyle/>
          <a:p>
            <a:r>
              <a:rPr lang="en-US" dirty="0"/>
              <a:t>More accurate predictions are a double benefit:</a:t>
            </a:r>
          </a:p>
          <a:p>
            <a:pPr lvl="1"/>
            <a:r>
              <a:rPr lang="en-US" dirty="0"/>
              <a:t>Insurance providers get more accurate estimates of claims, which can reduce surprises and make profitability more stable</a:t>
            </a:r>
          </a:p>
          <a:p>
            <a:pPr lvl="1"/>
            <a:r>
              <a:rPr lang="en-US" dirty="0"/>
              <a:t>Consumers get more accurate pricing, which is viewed by consumers as more reliable and less like they are being ripped off</a:t>
            </a:r>
          </a:p>
          <a:p>
            <a:r>
              <a:rPr lang="en-US" dirty="0"/>
              <a:t>Anonymous features were extremely difficult to work with (although fun)</a:t>
            </a:r>
          </a:p>
          <a:p>
            <a:pPr lvl="1"/>
            <a:r>
              <a:rPr lang="en-US" dirty="0"/>
              <a:t>Doing this exercise when knowing the features allow extraction of additional features</a:t>
            </a:r>
          </a:p>
          <a:p>
            <a:pPr lvl="1"/>
            <a:r>
              <a:rPr lang="en-US" dirty="0"/>
              <a:t>However, anonymous features allowed me</a:t>
            </a:r>
            <a:br>
              <a:rPr lang="en-US" dirty="0"/>
            </a:br>
            <a:r>
              <a:rPr lang="en-US" dirty="0"/>
              <a:t>to focus on modelling and gave insight</a:t>
            </a:r>
            <a:br>
              <a:rPr lang="en-US" dirty="0"/>
            </a:br>
            <a:r>
              <a:rPr lang="en-US" dirty="0"/>
              <a:t>as to which features were important</a:t>
            </a:r>
          </a:p>
          <a:p>
            <a:pPr lvl="2"/>
            <a:r>
              <a:rPr lang="en-US" dirty="0"/>
              <a:t>This can then lead to insight on developing</a:t>
            </a:r>
            <a:br>
              <a:rPr lang="en-US" dirty="0"/>
            </a:br>
            <a:r>
              <a:rPr lang="en-US" dirty="0"/>
              <a:t>KPIs for various parts of the business</a:t>
            </a:r>
          </a:p>
          <a:p>
            <a:endParaRPr lang="en-US" dirty="0"/>
          </a:p>
        </p:txBody>
      </p:sp>
      <p:pic>
        <p:nvPicPr>
          <p:cNvPr id="4" name="Picture 3"/>
          <p:cNvPicPr>
            <a:picLocks noChangeAspect="1"/>
          </p:cNvPicPr>
          <p:nvPr/>
        </p:nvPicPr>
        <p:blipFill>
          <a:blip r:embed="rId2"/>
          <a:stretch>
            <a:fillRect/>
          </a:stretch>
        </p:blipFill>
        <p:spPr>
          <a:xfrm>
            <a:off x="7800392" y="3681240"/>
            <a:ext cx="4139682" cy="2897777"/>
          </a:xfrm>
          <a:prstGeom prst="rect">
            <a:avLst/>
          </a:prstGeom>
        </p:spPr>
      </p:pic>
    </p:spTree>
    <p:extLst>
      <p:ext uri="{BB962C8B-B14F-4D97-AF65-F5344CB8AC3E}">
        <p14:creationId xmlns:p14="http://schemas.microsoft.com/office/powerpoint/2010/main" val="2290899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2962"/>
          </a:xfrm>
        </p:spPr>
        <p:txBody>
          <a:bodyPr/>
          <a:lstStyle/>
          <a:p>
            <a:r>
              <a:rPr lang="en-US" dirty="0"/>
              <a:t>Overview:</a:t>
            </a:r>
          </a:p>
        </p:txBody>
      </p:sp>
      <p:sp>
        <p:nvSpPr>
          <p:cNvPr id="3" name="Content Placeholder 2"/>
          <p:cNvSpPr>
            <a:spLocks noGrp="1"/>
          </p:cNvSpPr>
          <p:nvPr>
            <p:ph idx="1"/>
          </p:nvPr>
        </p:nvSpPr>
        <p:spPr>
          <a:xfrm>
            <a:off x="2589212" y="1317072"/>
            <a:ext cx="8915400" cy="4521666"/>
          </a:xfrm>
        </p:spPr>
        <p:txBody>
          <a:bodyPr/>
          <a:lstStyle/>
          <a:p>
            <a:r>
              <a:rPr lang="en-US" dirty="0"/>
              <a:t>My tools</a:t>
            </a:r>
          </a:p>
          <a:p>
            <a:r>
              <a:rPr lang="en-US" dirty="0"/>
              <a:t>Gathering and cleaning data</a:t>
            </a:r>
          </a:p>
          <a:p>
            <a:r>
              <a:rPr lang="en-US" dirty="0"/>
              <a:t>Exploring and visualizing data</a:t>
            </a:r>
          </a:p>
          <a:p>
            <a:r>
              <a:rPr lang="en-US" dirty="0"/>
              <a:t>Create baseline model</a:t>
            </a:r>
          </a:p>
          <a:p>
            <a:r>
              <a:rPr lang="en-US" dirty="0"/>
              <a:t>Feature creation and selection</a:t>
            </a:r>
          </a:p>
          <a:p>
            <a:r>
              <a:rPr lang="en-US" dirty="0"/>
              <a:t>Create final model &amp; Predictions</a:t>
            </a:r>
          </a:p>
          <a:p>
            <a:r>
              <a:rPr lang="en-US" dirty="0"/>
              <a:t>Communicate results</a:t>
            </a:r>
          </a:p>
          <a:p>
            <a:r>
              <a:rPr lang="en-US" dirty="0"/>
              <a:t>Reflections</a:t>
            </a:r>
          </a:p>
          <a:p>
            <a:endParaRPr lang="en-US" dirty="0"/>
          </a:p>
          <a:p>
            <a:endParaRPr lang="en-US" dirty="0"/>
          </a:p>
        </p:txBody>
      </p:sp>
    </p:spTree>
    <p:extLst>
      <p:ext uri="{BB962C8B-B14F-4D97-AF65-F5344CB8AC3E}">
        <p14:creationId xmlns:p14="http://schemas.microsoft.com/office/powerpoint/2010/main" val="69530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20209"/>
          </a:xfrm>
        </p:spPr>
        <p:txBody>
          <a:bodyPr/>
          <a:lstStyle/>
          <a:p>
            <a:r>
              <a:rPr lang="en-US" dirty="0"/>
              <a:t>My tools</a:t>
            </a:r>
          </a:p>
        </p:txBody>
      </p:sp>
      <p:sp>
        <p:nvSpPr>
          <p:cNvPr id="3" name="Content Placeholder 2"/>
          <p:cNvSpPr>
            <a:spLocks noGrp="1"/>
          </p:cNvSpPr>
          <p:nvPr>
            <p:ph idx="1"/>
          </p:nvPr>
        </p:nvSpPr>
        <p:spPr>
          <a:xfrm>
            <a:off x="2589212" y="1344319"/>
            <a:ext cx="8915400" cy="4846756"/>
          </a:xfrm>
        </p:spPr>
        <p:txBody>
          <a:bodyPr>
            <a:normAutofit lnSpcReduction="10000"/>
          </a:bodyPr>
          <a:lstStyle/>
          <a:p>
            <a:r>
              <a:rPr lang="en-US" dirty="0"/>
              <a:t>Mainly Python (most popular data analysis programming language)</a:t>
            </a:r>
          </a:p>
          <a:p>
            <a:pPr lvl="1"/>
            <a:r>
              <a:rPr lang="en-US" dirty="0"/>
              <a:t>Data manipulation</a:t>
            </a:r>
          </a:p>
          <a:p>
            <a:pPr lvl="2"/>
            <a:r>
              <a:rPr lang="en-US" dirty="0"/>
              <a:t>Pandas – SQL-like library to read in data and</a:t>
            </a:r>
            <a:br>
              <a:rPr lang="en-US" dirty="0"/>
            </a:br>
            <a:r>
              <a:rPr lang="en-US" dirty="0"/>
              <a:t>quickly manipulate to create pivot tables or</a:t>
            </a:r>
            <a:br>
              <a:rPr lang="en-US" dirty="0"/>
            </a:br>
            <a:r>
              <a:rPr lang="en-US" dirty="0"/>
              <a:t>reorganize data in different ways</a:t>
            </a:r>
          </a:p>
          <a:p>
            <a:pPr lvl="1"/>
            <a:r>
              <a:rPr lang="en-US" dirty="0"/>
              <a:t>Visualization</a:t>
            </a:r>
          </a:p>
          <a:p>
            <a:pPr lvl="2"/>
            <a:r>
              <a:rPr lang="en-US" dirty="0"/>
              <a:t>Seaborn, matplotlib</a:t>
            </a:r>
          </a:p>
          <a:p>
            <a:pPr lvl="1"/>
            <a:r>
              <a:rPr lang="en-US" dirty="0"/>
              <a:t>Model-building </a:t>
            </a:r>
          </a:p>
          <a:p>
            <a:pPr lvl="2"/>
            <a:r>
              <a:rPr lang="en-US" dirty="0" err="1"/>
              <a:t>SciPy</a:t>
            </a:r>
            <a:r>
              <a:rPr lang="en-US" dirty="0"/>
              <a:t>, </a:t>
            </a:r>
            <a:r>
              <a:rPr lang="en-US" dirty="0" err="1"/>
              <a:t>StatsModels</a:t>
            </a:r>
            <a:r>
              <a:rPr lang="en-US" dirty="0"/>
              <a:t> – basic statistical tools</a:t>
            </a:r>
          </a:p>
          <a:p>
            <a:pPr lvl="2"/>
            <a:r>
              <a:rPr lang="en-US" dirty="0"/>
              <a:t>Scikit-learn – huge breadth of basic machine</a:t>
            </a:r>
            <a:br>
              <a:rPr lang="en-US" dirty="0"/>
            </a:br>
            <a:r>
              <a:rPr lang="en-US" dirty="0"/>
              <a:t>learning tools such as linear models, decision</a:t>
            </a:r>
            <a:br>
              <a:rPr lang="en-US" dirty="0"/>
            </a:br>
            <a:r>
              <a:rPr lang="en-US" dirty="0"/>
              <a:t>tree models, SVMs, clustering models, and</a:t>
            </a:r>
            <a:br>
              <a:rPr lang="en-US" dirty="0"/>
            </a:br>
            <a:r>
              <a:rPr lang="en-US" dirty="0"/>
              <a:t>many more</a:t>
            </a:r>
          </a:p>
          <a:p>
            <a:pPr lvl="2"/>
            <a:r>
              <a:rPr lang="en-US" dirty="0"/>
              <a:t>Keras – neural networks</a:t>
            </a:r>
          </a:p>
          <a:p>
            <a:pPr lvl="2"/>
            <a:r>
              <a:rPr lang="en-US" dirty="0" err="1"/>
              <a:t>XGBoost</a:t>
            </a:r>
            <a:r>
              <a:rPr lang="en-US" dirty="0"/>
              <a:t> – very fast and accurate gradient</a:t>
            </a:r>
            <a:br>
              <a:rPr lang="en-US" dirty="0"/>
            </a:br>
            <a:r>
              <a:rPr lang="en-US" dirty="0"/>
              <a:t>boosting decision/regression tree library</a:t>
            </a:r>
            <a:br>
              <a:rPr lang="en-US" dirty="0"/>
            </a:br>
            <a:r>
              <a:rPr lang="en-US" dirty="0"/>
              <a:t>(great as a baseline model)</a:t>
            </a:r>
          </a:p>
          <a:p>
            <a:pPr lvl="2"/>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7982241" y="1741616"/>
            <a:ext cx="3410009" cy="3410009"/>
          </a:xfrm>
          <a:prstGeom prst="rect">
            <a:avLst/>
          </a:prstGeom>
        </p:spPr>
      </p:pic>
      <p:pic>
        <p:nvPicPr>
          <p:cNvPr id="5" name="Picture 4"/>
          <p:cNvPicPr>
            <a:picLocks noChangeAspect="1"/>
          </p:cNvPicPr>
          <p:nvPr/>
        </p:nvPicPr>
        <p:blipFill rotWithShape="1">
          <a:blip r:embed="rId3"/>
          <a:srcRect l="25716" t="16045" r="25774" b="61096"/>
          <a:stretch/>
        </p:blipFill>
        <p:spPr>
          <a:xfrm>
            <a:off x="7632407" y="5297944"/>
            <a:ext cx="4287375" cy="1136412"/>
          </a:xfrm>
          <a:prstGeom prst="rect">
            <a:avLst/>
          </a:prstGeom>
        </p:spPr>
      </p:pic>
    </p:spTree>
    <p:extLst>
      <p:ext uri="{BB962C8B-B14F-4D97-AF65-F5344CB8AC3E}">
        <p14:creationId xmlns:p14="http://schemas.microsoft.com/office/powerpoint/2010/main" val="351246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19498"/>
          </a:xfrm>
        </p:spPr>
        <p:txBody>
          <a:bodyPr/>
          <a:lstStyle/>
          <a:p>
            <a:r>
              <a:rPr lang="en-US" dirty="0"/>
              <a:t>Gathering Data</a:t>
            </a:r>
          </a:p>
        </p:txBody>
      </p:sp>
      <p:sp>
        <p:nvSpPr>
          <p:cNvPr id="3" name="Content Placeholder 2"/>
          <p:cNvSpPr>
            <a:spLocks noGrp="1"/>
          </p:cNvSpPr>
          <p:nvPr>
            <p:ph idx="1"/>
          </p:nvPr>
        </p:nvSpPr>
        <p:spPr>
          <a:xfrm>
            <a:off x="2589212" y="1343608"/>
            <a:ext cx="8915400" cy="4567614"/>
          </a:xfrm>
        </p:spPr>
        <p:txBody>
          <a:bodyPr/>
          <a:lstStyle/>
          <a:p>
            <a:r>
              <a:rPr lang="en-US" dirty="0"/>
              <a:t>Labeled data was provided by Allstate in tabular format (.csv)</a:t>
            </a:r>
          </a:p>
          <a:p>
            <a:pPr lvl="1"/>
            <a:r>
              <a:rPr lang="en-US" dirty="0"/>
              <a:t>2 files (1 with labelled data, 1 without labelled data)</a:t>
            </a:r>
          </a:p>
          <a:p>
            <a:r>
              <a:rPr lang="en-US" dirty="0"/>
              <a:t>Intentionally unlabeled and anonymized features</a:t>
            </a:r>
          </a:p>
          <a:p>
            <a:pPr lvl="1"/>
            <a:r>
              <a:rPr lang="en-US" dirty="0"/>
              <a:t>116 categorical features (likely: sex, state, # household members, etc.)</a:t>
            </a:r>
          </a:p>
          <a:p>
            <a:pPr lvl="1"/>
            <a:r>
              <a:rPr lang="en-US" dirty="0"/>
              <a:t>14 continuous features (likely: salary, length of time since last claim, etc.)</a:t>
            </a:r>
          </a:p>
          <a:p>
            <a:pPr lvl="1"/>
            <a:r>
              <a:rPr lang="en-US" dirty="0"/>
              <a:t>Loss ← This is the quantity to be predicted!</a:t>
            </a:r>
          </a:p>
          <a:p>
            <a:pPr lvl="2"/>
            <a:r>
              <a:rPr lang="en-US" dirty="0"/>
              <a:t>Labelled for some data and unlabeled for test set to see how accurate a model can get (measured by mean absolute error [MAE] between prediction and actual)</a:t>
            </a:r>
          </a:p>
        </p:txBody>
      </p:sp>
      <p:pic>
        <p:nvPicPr>
          <p:cNvPr id="4" name="Picture 3"/>
          <p:cNvPicPr>
            <a:picLocks noChangeAspect="1"/>
          </p:cNvPicPr>
          <p:nvPr/>
        </p:nvPicPr>
        <p:blipFill rotWithShape="1">
          <a:blip r:embed="rId2"/>
          <a:srcRect t="21505" b="35580"/>
          <a:stretch/>
        </p:blipFill>
        <p:spPr>
          <a:xfrm>
            <a:off x="1021435" y="4161453"/>
            <a:ext cx="11170565" cy="2696547"/>
          </a:xfrm>
          <a:prstGeom prst="rect">
            <a:avLst/>
          </a:prstGeom>
        </p:spPr>
      </p:pic>
    </p:spTree>
    <p:extLst>
      <p:ext uri="{BB962C8B-B14F-4D97-AF65-F5344CB8AC3E}">
        <p14:creationId xmlns:p14="http://schemas.microsoft.com/office/powerpoint/2010/main" val="168766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163" y="835131"/>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3560" y="835131"/>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163" y="3565196"/>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6472446" y="1199626"/>
            <a:ext cx="2379425" cy="1778466"/>
          </a:xfrm>
          <a:prstGeom prst="rect">
            <a:avLst/>
          </a:prstGeom>
        </p:spPr>
      </p:pic>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3560" y="3565196"/>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9117126" y="1199626"/>
            <a:ext cx="2391756" cy="1778466"/>
          </a:xfrm>
          <a:prstGeom prst="rect">
            <a:avLst/>
          </a:prstGeom>
        </p:spPr>
      </p:pic>
      <p:sp>
        <p:nvSpPr>
          <p:cNvPr id="2" name="Title 1"/>
          <p:cNvSpPr>
            <a:spLocks noGrp="1"/>
          </p:cNvSpPr>
          <p:nvPr>
            <p:ph type="title"/>
          </p:nvPr>
        </p:nvSpPr>
        <p:spPr>
          <a:xfrm>
            <a:off x="1687669" y="624110"/>
            <a:ext cx="4137059" cy="1280890"/>
          </a:xfrm>
        </p:spPr>
        <p:txBody>
          <a:bodyPr>
            <a:normAutofit/>
          </a:bodyPr>
          <a:lstStyle/>
          <a:p>
            <a:r>
              <a:rPr lang="en-US" sz="3200"/>
              <a:t>Cleaning Data</a:t>
            </a:r>
          </a:p>
        </p:txBody>
      </p:sp>
      <p:sp>
        <p:nvSpPr>
          <p:cNvPr id="3" name="Content Placeholder 2"/>
          <p:cNvSpPr>
            <a:spLocks noGrp="1"/>
          </p:cNvSpPr>
          <p:nvPr>
            <p:ph idx="1"/>
          </p:nvPr>
        </p:nvSpPr>
        <p:spPr>
          <a:xfrm>
            <a:off x="1683955" y="1306286"/>
            <a:ext cx="4229645" cy="4604936"/>
          </a:xfrm>
        </p:spPr>
        <p:txBody>
          <a:bodyPr>
            <a:normAutofit/>
          </a:bodyPr>
          <a:lstStyle/>
          <a:p>
            <a:pPr>
              <a:lnSpc>
                <a:spcPct val="80000"/>
              </a:lnSpc>
            </a:pPr>
            <a:r>
              <a:rPr lang="en-US" dirty="0">
                <a:solidFill>
                  <a:srgbClr val="000000"/>
                </a:solidFill>
              </a:rPr>
              <a:t>Some minor data problems in this project.</a:t>
            </a:r>
          </a:p>
          <a:p>
            <a:pPr>
              <a:lnSpc>
                <a:spcPct val="80000"/>
              </a:lnSpc>
            </a:pPr>
            <a:r>
              <a:rPr lang="en-US" dirty="0">
                <a:solidFill>
                  <a:srgbClr val="000000"/>
                </a:solidFill>
              </a:rPr>
              <a:t>Categorical data:</a:t>
            </a:r>
          </a:p>
          <a:p>
            <a:pPr lvl="1">
              <a:lnSpc>
                <a:spcPct val="80000"/>
              </a:lnSpc>
            </a:pPr>
            <a:r>
              <a:rPr lang="en-US" sz="1800" dirty="0">
                <a:solidFill>
                  <a:srgbClr val="000000"/>
                </a:solidFill>
              </a:rPr>
              <a:t>Some features are ordered and some are</a:t>
            </a:r>
            <a:br>
              <a:rPr lang="en-US" sz="1800" dirty="0">
                <a:solidFill>
                  <a:srgbClr val="000000"/>
                </a:solidFill>
              </a:rPr>
            </a:br>
            <a:r>
              <a:rPr lang="en-US" sz="1800" dirty="0">
                <a:solidFill>
                  <a:srgbClr val="000000"/>
                </a:solidFill>
              </a:rPr>
              <a:t>unordered</a:t>
            </a:r>
          </a:p>
          <a:p>
            <a:pPr lvl="1">
              <a:lnSpc>
                <a:spcPct val="80000"/>
              </a:lnSpc>
            </a:pPr>
            <a:r>
              <a:rPr lang="en-US" sz="1800" dirty="0">
                <a:solidFill>
                  <a:srgbClr val="000000"/>
                </a:solidFill>
              </a:rPr>
              <a:t>But all labelled with letters</a:t>
            </a:r>
          </a:p>
          <a:p>
            <a:pPr>
              <a:lnSpc>
                <a:spcPct val="80000"/>
              </a:lnSpc>
            </a:pPr>
            <a:r>
              <a:rPr lang="en-US" dirty="0">
                <a:solidFill>
                  <a:srgbClr val="000000"/>
                </a:solidFill>
              </a:rPr>
              <a:t>Numerical data:</a:t>
            </a:r>
          </a:p>
          <a:p>
            <a:pPr lvl="1">
              <a:lnSpc>
                <a:spcPct val="80000"/>
              </a:lnSpc>
            </a:pPr>
            <a:r>
              <a:rPr lang="en-US" sz="1800" dirty="0">
                <a:solidFill>
                  <a:srgbClr val="000000"/>
                </a:solidFill>
              </a:rPr>
              <a:t>Some features are spaced out and some are</a:t>
            </a:r>
            <a:br>
              <a:rPr lang="en-US" sz="1800" dirty="0">
                <a:solidFill>
                  <a:srgbClr val="000000"/>
                </a:solidFill>
              </a:rPr>
            </a:br>
            <a:r>
              <a:rPr lang="en-US" sz="1800" dirty="0">
                <a:solidFill>
                  <a:srgbClr val="000000"/>
                </a:solidFill>
              </a:rPr>
              <a:t>distributed evenly</a:t>
            </a:r>
          </a:p>
          <a:p>
            <a:pPr>
              <a:lnSpc>
                <a:spcPct val="80000"/>
              </a:lnSpc>
            </a:pPr>
            <a:r>
              <a:rPr lang="en-US" dirty="0">
                <a:solidFill>
                  <a:srgbClr val="000000"/>
                </a:solidFill>
              </a:rPr>
              <a:t>However, no missing or blatantly incorrect values! (often problematic)</a:t>
            </a:r>
          </a:p>
        </p:txBody>
      </p:sp>
      <p:pic>
        <p:nvPicPr>
          <p:cNvPr id="6" name="Picture 5"/>
          <p:cNvPicPr>
            <a:picLocks noChangeAspect="1"/>
          </p:cNvPicPr>
          <p:nvPr/>
        </p:nvPicPr>
        <p:blipFill>
          <a:blip r:embed="rId4"/>
          <a:stretch>
            <a:fillRect/>
          </a:stretch>
        </p:blipFill>
        <p:spPr>
          <a:xfrm>
            <a:off x="6588550" y="3754397"/>
            <a:ext cx="2146041" cy="2156825"/>
          </a:xfrm>
          <a:prstGeom prst="rect">
            <a:avLst/>
          </a:prstGeom>
        </p:spPr>
      </p:pic>
      <p:pic>
        <p:nvPicPr>
          <p:cNvPr id="7" name="Picture 6"/>
          <p:cNvPicPr>
            <a:picLocks noChangeAspect="1"/>
          </p:cNvPicPr>
          <p:nvPr/>
        </p:nvPicPr>
        <p:blipFill>
          <a:blip r:embed="rId5"/>
          <a:stretch>
            <a:fillRect/>
          </a:stretch>
        </p:blipFill>
        <p:spPr>
          <a:xfrm>
            <a:off x="9238946" y="3761241"/>
            <a:ext cx="2146041" cy="2156825"/>
          </a:xfrm>
          <a:prstGeom prst="rect">
            <a:avLst/>
          </a:prstGeom>
        </p:spPr>
      </p:pic>
    </p:spTree>
    <p:extLst>
      <p:ext uri="{BB962C8B-B14F-4D97-AF65-F5344CB8AC3E}">
        <p14:creationId xmlns:p14="http://schemas.microsoft.com/office/powerpoint/2010/main" val="192813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Data</a:t>
            </a:r>
          </a:p>
        </p:txBody>
      </p:sp>
      <p:pic>
        <p:nvPicPr>
          <p:cNvPr id="4" name="Content Placeholder 3"/>
          <p:cNvPicPr>
            <a:picLocks noGrp="1" noChangeAspect="1"/>
          </p:cNvPicPr>
          <p:nvPr>
            <p:ph sz="half" idx="1"/>
          </p:nvPr>
        </p:nvPicPr>
        <p:blipFill rotWithShape="1">
          <a:blip r:embed="rId2"/>
          <a:srcRect l="31681" t="51049" r="32114" b="6733"/>
          <a:stretch/>
        </p:blipFill>
        <p:spPr>
          <a:xfrm>
            <a:off x="7215064" y="0"/>
            <a:ext cx="4870580" cy="3004457"/>
          </a:xfrm>
          <a:prstGeom prst="rect">
            <a:avLst/>
          </a:prstGeom>
        </p:spPr>
      </p:pic>
      <p:sp>
        <p:nvSpPr>
          <p:cNvPr id="5" name="Content Placeholder 4"/>
          <p:cNvSpPr>
            <a:spLocks noGrp="1"/>
          </p:cNvSpPr>
          <p:nvPr>
            <p:ph sz="half" idx="2"/>
          </p:nvPr>
        </p:nvSpPr>
        <p:spPr>
          <a:xfrm>
            <a:off x="1816867" y="1264556"/>
            <a:ext cx="4313864" cy="1621258"/>
          </a:xfrm>
        </p:spPr>
        <p:txBody>
          <a:bodyPr/>
          <a:lstStyle/>
          <a:p>
            <a:r>
              <a:rPr lang="en-US" dirty="0"/>
              <a:t>Through exploration, discovered the meaning of some of the variables, i.e. state variable,</a:t>
            </a:r>
            <a:br>
              <a:rPr lang="en-US" dirty="0"/>
            </a:br>
            <a:r>
              <a:rPr lang="en-US" dirty="0"/>
              <a:t>which gives greater ability to engineer features of the data</a:t>
            </a:r>
          </a:p>
        </p:txBody>
      </p:sp>
      <p:sp>
        <p:nvSpPr>
          <p:cNvPr id="6" name="Arrow: Right 5"/>
          <p:cNvSpPr/>
          <p:nvPr/>
        </p:nvSpPr>
        <p:spPr>
          <a:xfrm>
            <a:off x="5775649" y="1905000"/>
            <a:ext cx="994267" cy="217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5400000">
            <a:off x="9535886" y="4768315"/>
            <a:ext cx="270588" cy="209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Arrow: Right 11"/>
          <p:cNvSpPr/>
          <p:nvPr/>
        </p:nvSpPr>
        <p:spPr>
          <a:xfrm>
            <a:off x="6130731" y="4604472"/>
            <a:ext cx="809624" cy="207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01235" y="2679329"/>
            <a:ext cx="7833487" cy="4178671"/>
          </a:xfrm>
          <a:prstGeom prst="rect">
            <a:avLst/>
          </a:prstGeom>
        </p:spPr>
      </p:pic>
      <p:pic>
        <p:nvPicPr>
          <p:cNvPr id="7" name="Picture 6"/>
          <p:cNvPicPr>
            <a:picLocks noChangeAspect="1"/>
          </p:cNvPicPr>
          <p:nvPr/>
        </p:nvPicPr>
        <p:blipFill>
          <a:blip r:embed="rId4"/>
          <a:stretch>
            <a:fillRect/>
          </a:stretch>
        </p:blipFill>
        <p:spPr>
          <a:xfrm>
            <a:off x="3769568" y="3854066"/>
            <a:ext cx="793101" cy="260313"/>
          </a:xfrm>
          <a:prstGeom prst="rect">
            <a:avLst/>
          </a:prstGeom>
        </p:spPr>
      </p:pic>
      <p:sp>
        <p:nvSpPr>
          <p:cNvPr id="19" name="Content Placeholder 4"/>
          <p:cNvSpPr txBox="1">
            <a:spLocks/>
          </p:cNvSpPr>
          <p:nvPr/>
        </p:nvSpPr>
        <p:spPr>
          <a:xfrm>
            <a:off x="7878136" y="3363201"/>
            <a:ext cx="4313864" cy="53135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a:t>Through exploration, discovered the meaning of some of the variables, i.e. state variable,</a:t>
            </a:r>
            <a:br>
              <a:rPr lang="en-US"/>
            </a:br>
            <a:r>
              <a:rPr lang="en-US"/>
              <a:t>which gives greater ability to engineer features of the data</a:t>
            </a:r>
          </a:p>
          <a:p>
            <a:r>
              <a:rPr lang="en-US"/>
              <a:t>Also gives focus</a:t>
            </a:r>
            <a:br>
              <a:rPr lang="en-US"/>
            </a:br>
            <a:r>
              <a:rPr lang="en-US"/>
              <a:t>areas to pinpoint</a:t>
            </a:r>
            <a:br>
              <a:rPr lang="en-US"/>
            </a:br>
            <a:r>
              <a:rPr lang="en-US"/>
              <a:t>geographical</a:t>
            </a:r>
            <a:br>
              <a:rPr lang="en-US"/>
            </a:br>
            <a:r>
              <a:rPr lang="en-US"/>
              <a:t>losses more</a:t>
            </a:r>
            <a:br>
              <a:rPr lang="en-US"/>
            </a:br>
            <a:r>
              <a:rPr lang="en-US"/>
              <a:t>accurately</a:t>
            </a:r>
          </a:p>
          <a:p>
            <a:pPr lvl="1"/>
            <a:endParaRPr lang="en-US" dirty="0"/>
          </a:p>
        </p:txBody>
      </p:sp>
    </p:spTree>
    <p:extLst>
      <p:ext uri="{BB962C8B-B14F-4D97-AF65-F5344CB8AC3E}">
        <p14:creationId xmlns:p14="http://schemas.microsoft.com/office/powerpoint/2010/main" val="4212911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8479" y="3037591"/>
            <a:ext cx="4843081" cy="3595988"/>
          </a:xfrm>
          <a:prstGeom prst="rect">
            <a:avLst/>
          </a:prstGeom>
        </p:spPr>
      </p:pic>
      <p:sp>
        <p:nvSpPr>
          <p:cNvPr id="2" name="Title 1"/>
          <p:cNvSpPr>
            <a:spLocks noGrp="1"/>
          </p:cNvSpPr>
          <p:nvPr>
            <p:ph type="title"/>
          </p:nvPr>
        </p:nvSpPr>
        <p:spPr>
          <a:xfrm>
            <a:off x="1687669" y="624110"/>
            <a:ext cx="4137059" cy="620953"/>
          </a:xfrm>
        </p:spPr>
        <p:txBody>
          <a:bodyPr>
            <a:normAutofit/>
          </a:bodyPr>
          <a:lstStyle/>
          <a:p>
            <a:r>
              <a:rPr lang="en-US" sz="3200" dirty="0"/>
              <a:t>Exploring Data</a:t>
            </a:r>
          </a:p>
        </p:txBody>
      </p:sp>
      <p:sp>
        <p:nvSpPr>
          <p:cNvPr id="3" name="Content Placeholder 2"/>
          <p:cNvSpPr>
            <a:spLocks noGrp="1"/>
          </p:cNvSpPr>
          <p:nvPr>
            <p:ph idx="1"/>
          </p:nvPr>
        </p:nvSpPr>
        <p:spPr>
          <a:xfrm>
            <a:off x="1683955" y="1245063"/>
            <a:ext cx="10315211" cy="2104627"/>
          </a:xfrm>
        </p:spPr>
        <p:txBody>
          <a:bodyPr>
            <a:normAutofit/>
          </a:bodyPr>
          <a:lstStyle/>
          <a:p>
            <a:r>
              <a:rPr lang="en-US" dirty="0"/>
              <a:t>Statistical analysis:</a:t>
            </a:r>
          </a:p>
          <a:p>
            <a:pPr lvl="1"/>
            <a:r>
              <a:rPr lang="en-US" dirty="0"/>
              <a:t>The 2 sets of data had similar distributions (important to ensure the model can be generalized to all data and not just this set of data)</a:t>
            </a:r>
          </a:p>
          <a:p>
            <a:pPr lvl="1"/>
            <a:r>
              <a:rPr lang="en-US" dirty="0"/>
              <a:t>Using logarithm of loss value to help model the problem smoothed the outliers for claim severity</a:t>
            </a:r>
          </a:p>
          <a:p>
            <a:pPr lvl="1"/>
            <a:r>
              <a:rPr lang="en-US" sz="1600" dirty="0">
                <a:solidFill>
                  <a:srgbClr val="000000"/>
                </a:solidFill>
              </a:rPr>
              <a:t>Find correlations amongst variables and severity of loss</a:t>
            </a:r>
          </a:p>
        </p:txBody>
      </p:sp>
      <p:pic>
        <p:nvPicPr>
          <p:cNvPr id="6" name="Picture 5"/>
          <p:cNvPicPr>
            <a:picLocks noChangeAspect="1"/>
          </p:cNvPicPr>
          <p:nvPr/>
        </p:nvPicPr>
        <p:blipFill>
          <a:blip r:embed="rId3"/>
          <a:stretch>
            <a:fillRect/>
          </a:stretch>
        </p:blipFill>
        <p:spPr>
          <a:xfrm>
            <a:off x="7180654" y="2924324"/>
            <a:ext cx="4871126" cy="3822523"/>
          </a:xfrm>
          <a:prstGeom prst="rect">
            <a:avLst/>
          </a:prstGeom>
        </p:spPr>
      </p:pic>
      <p:pic>
        <p:nvPicPr>
          <p:cNvPr id="7" name="Picture 6"/>
          <p:cNvPicPr>
            <a:picLocks noChangeAspect="1"/>
          </p:cNvPicPr>
          <p:nvPr/>
        </p:nvPicPr>
        <p:blipFill>
          <a:blip r:embed="rId4"/>
          <a:stretch>
            <a:fillRect/>
          </a:stretch>
        </p:blipFill>
        <p:spPr>
          <a:xfrm>
            <a:off x="11911560" y="4228981"/>
            <a:ext cx="280440" cy="2517866"/>
          </a:xfrm>
          <a:prstGeom prst="rect">
            <a:avLst/>
          </a:prstGeom>
        </p:spPr>
      </p:pic>
      <p:pic>
        <p:nvPicPr>
          <p:cNvPr id="8" name="Picture 7"/>
          <p:cNvPicPr>
            <a:picLocks noChangeAspect="1"/>
          </p:cNvPicPr>
          <p:nvPr/>
        </p:nvPicPr>
        <p:blipFill>
          <a:blip r:embed="rId5"/>
          <a:stretch>
            <a:fillRect/>
          </a:stretch>
        </p:blipFill>
        <p:spPr>
          <a:xfrm>
            <a:off x="11551865" y="4007095"/>
            <a:ext cx="719390" cy="2261812"/>
          </a:xfrm>
          <a:prstGeom prst="rect">
            <a:avLst/>
          </a:prstGeom>
        </p:spPr>
      </p:pic>
    </p:spTree>
    <p:extLst>
      <p:ext uri="{BB962C8B-B14F-4D97-AF65-F5344CB8AC3E}">
        <p14:creationId xmlns:p14="http://schemas.microsoft.com/office/powerpoint/2010/main" val="52957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12"/>
          <p:cNvPicPr>
            <a:picLocks noChangeAspect="1"/>
          </p:cNvPicPr>
          <p:nvPr/>
        </p:nvPicPr>
        <p:blipFill>
          <a:blip r:embed="rId2"/>
          <a:stretch>
            <a:fillRect/>
          </a:stretch>
        </p:blipFill>
        <p:spPr>
          <a:xfrm>
            <a:off x="6248231" y="835222"/>
            <a:ext cx="2483190" cy="2483190"/>
          </a:xfrm>
          <a:prstGeom prst="rect">
            <a:avLst/>
          </a:prstGeom>
        </p:spPr>
      </p:pic>
      <p:pic>
        <p:nvPicPr>
          <p:cNvPr id="19" name="Picture 18"/>
          <p:cNvPicPr>
            <a:picLocks noChangeAspect="1"/>
          </p:cNvPicPr>
          <p:nvPr/>
        </p:nvPicPr>
        <p:blipFill>
          <a:blip r:embed="rId3"/>
          <a:stretch>
            <a:fillRect/>
          </a:stretch>
        </p:blipFill>
        <p:spPr>
          <a:xfrm>
            <a:off x="6255642" y="3764972"/>
            <a:ext cx="2475779" cy="1702098"/>
          </a:xfrm>
          <a:prstGeom prst="rect">
            <a:avLst/>
          </a:prstGeom>
        </p:spPr>
      </p:pic>
      <p:pic>
        <p:nvPicPr>
          <p:cNvPr id="8" name="Picture 7"/>
          <p:cNvPicPr>
            <a:picLocks noChangeAspect="1"/>
          </p:cNvPicPr>
          <p:nvPr/>
        </p:nvPicPr>
        <p:blipFill>
          <a:blip r:embed="rId4"/>
          <a:stretch>
            <a:fillRect/>
          </a:stretch>
        </p:blipFill>
        <p:spPr>
          <a:xfrm>
            <a:off x="8894793" y="1083542"/>
            <a:ext cx="2483190" cy="1986551"/>
          </a:xfrm>
          <a:prstGeom prst="rect">
            <a:avLst/>
          </a:prstGeom>
        </p:spPr>
      </p:pic>
      <p:pic>
        <p:nvPicPr>
          <p:cNvPr id="17" name="Picture 16"/>
          <p:cNvPicPr>
            <a:picLocks noChangeAspect="1"/>
          </p:cNvPicPr>
          <p:nvPr/>
        </p:nvPicPr>
        <p:blipFill>
          <a:blip r:embed="rId5"/>
          <a:stretch>
            <a:fillRect/>
          </a:stretch>
        </p:blipFill>
        <p:spPr>
          <a:xfrm>
            <a:off x="8894793" y="3795919"/>
            <a:ext cx="2475779" cy="1640203"/>
          </a:xfrm>
          <a:prstGeom prst="rect">
            <a:avLst/>
          </a:prstGeom>
        </p:spPr>
      </p:pic>
      <p:sp>
        <p:nvSpPr>
          <p:cNvPr id="2" name="Title 1"/>
          <p:cNvSpPr>
            <a:spLocks noGrp="1"/>
          </p:cNvSpPr>
          <p:nvPr>
            <p:ph type="title"/>
          </p:nvPr>
        </p:nvSpPr>
        <p:spPr>
          <a:xfrm>
            <a:off x="649224" y="645106"/>
            <a:ext cx="5122652" cy="1259894"/>
          </a:xfrm>
        </p:spPr>
        <p:txBody>
          <a:bodyPr>
            <a:normAutofit/>
          </a:bodyPr>
          <a:lstStyle/>
          <a:p>
            <a:r>
              <a:rPr lang="en-US" dirty="0"/>
              <a:t>Visualizing Data</a:t>
            </a:r>
          </a:p>
        </p:txBody>
      </p:sp>
      <p:sp>
        <p:nvSpPr>
          <p:cNvPr id="24" name="Content Placeholder 23"/>
          <p:cNvSpPr>
            <a:spLocks noGrp="1"/>
          </p:cNvSpPr>
          <p:nvPr>
            <p:ph idx="1"/>
          </p:nvPr>
        </p:nvSpPr>
        <p:spPr>
          <a:xfrm>
            <a:off x="649225" y="2133600"/>
            <a:ext cx="5122652" cy="3759253"/>
          </a:xfrm>
        </p:spPr>
        <p:txBody>
          <a:bodyPr>
            <a:normAutofit/>
          </a:bodyPr>
          <a:lstStyle/>
          <a:p>
            <a:r>
              <a:rPr lang="en-US" dirty="0"/>
              <a:t>Univariate distributions</a:t>
            </a:r>
          </a:p>
          <a:p>
            <a:r>
              <a:rPr lang="en-US" dirty="0"/>
              <a:t>Bivariate distributions</a:t>
            </a:r>
          </a:p>
          <a:p>
            <a:r>
              <a:rPr lang="en-US" dirty="0"/>
              <a:t>Time series analysis on continuous features led to insights about features that were clearly related to dates.</a:t>
            </a:r>
          </a:p>
          <a:p>
            <a:r>
              <a:rPr lang="en-US" dirty="0"/>
              <a:t>Residual plots to try to discover any</a:t>
            </a:r>
            <a:br>
              <a:rPr lang="en-US" dirty="0"/>
            </a:br>
            <a:r>
              <a:rPr lang="en-US" dirty="0"/>
              <a:t>nonlinearities in the features</a:t>
            </a:r>
          </a:p>
          <a:p>
            <a:endParaRPr lang="en-US" dirty="0"/>
          </a:p>
        </p:txBody>
      </p:sp>
    </p:spTree>
    <p:extLst>
      <p:ext uri="{BB962C8B-B14F-4D97-AF65-F5344CB8AC3E}">
        <p14:creationId xmlns:p14="http://schemas.microsoft.com/office/powerpoint/2010/main" val="267436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1916" y="1082931"/>
            <a:ext cx="5451627" cy="4372096"/>
          </a:xfrm>
          <a:prstGeom prst="rect">
            <a:avLst/>
          </a:prstGeom>
        </p:spPr>
      </p:pic>
      <p:sp>
        <p:nvSpPr>
          <p:cNvPr id="2" name="Title 1"/>
          <p:cNvSpPr>
            <a:spLocks noGrp="1"/>
          </p:cNvSpPr>
          <p:nvPr>
            <p:ph type="title"/>
          </p:nvPr>
        </p:nvSpPr>
        <p:spPr>
          <a:xfrm>
            <a:off x="1687669" y="624110"/>
            <a:ext cx="4137059" cy="607531"/>
          </a:xfrm>
        </p:spPr>
        <p:txBody>
          <a:bodyPr>
            <a:normAutofit/>
          </a:bodyPr>
          <a:lstStyle/>
          <a:p>
            <a:r>
              <a:rPr lang="en-US" sz="3200" dirty="0"/>
              <a:t>Baseline Model</a:t>
            </a:r>
          </a:p>
        </p:txBody>
      </p:sp>
      <p:sp>
        <p:nvSpPr>
          <p:cNvPr id="3" name="Content Placeholder 2"/>
          <p:cNvSpPr>
            <a:spLocks noGrp="1"/>
          </p:cNvSpPr>
          <p:nvPr>
            <p:ph idx="1"/>
          </p:nvPr>
        </p:nvSpPr>
        <p:spPr>
          <a:xfrm>
            <a:off x="1683956" y="1231641"/>
            <a:ext cx="4140772" cy="4679581"/>
          </a:xfrm>
        </p:spPr>
        <p:txBody>
          <a:bodyPr>
            <a:normAutofit/>
          </a:bodyPr>
          <a:lstStyle/>
          <a:p>
            <a:r>
              <a:rPr lang="en-US" sz="1600" dirty="0">
                <a:solidFill>
                  <a:srgbClr val="000000"/>
                </a:solidFill>
              </a:rPr>
              <a:t>Tried various simple approaches to find a quick baseline. Best performing baseline models without much feature creation or tuning were:</a:t>
            </a:r>
          </a:p>
          <a:p>
            <a:pPr lvl="1"/>
            <a:r>
              <a:rPr lang="en-US" sz="1400" dirty="0">
                <a:solidFill>
                  <a:srgbClr val="000000"/>
                </a:solidFill>
              </a:rPr>
              <a:t>Neural networks</a:t>
            </a:r>
          </a:p>
          <a:p>
            <a:pPr lvl="1"/>
            <a:r>
              <a:rPr lang="en-US" sz="1400" dirty="0" err="1">
                <a:solidFill>
                  <a:srgbClr val="000000"/>
                </a:solidFill>
              </a:rPr>
              <a:t>XGBoost</a:t>
            </a:r>
            <a:endParaRPr lang="en-US" sz="1400" dirty="0">
              <a:solidFill>
                <a:srgbClr val="000000"/>
              </a:solidFill>
            </a:endParaRPr>
          </a:p>
          <a:p>
            <a:pPr lvl="1"/>
            <a:r>
              <a:rPr lang="en-US" sz="1400" dirty="0">
                <a:solidFill>
                  <a:srgbClr val="000000"/>
                </a:solidFill>
              </a:rPr>
              <a:t>Random Forests and linear models were not too far behind (although 50-100 more away)</a:t>
            </a:r>
          </a:p>
        </p:txBody>
      </p:sp>
    </p:spTree>
    <p:extLst>
      <p:ext uri="{BB962C8B-B14F-4D97-AF65-F5344CB8AC3E}">
        <p14:creationId xmlns:p14="http://schemas.microsoft.com/office/powerpoint/2010/main" val="26870481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4535</TotalTime>
  <Words>654</Words>
  <Application>Microsoft Office PowerPoint</Application>
  <PresentationFormat>Widescreen</PresentationFormat>
  <Paragraphs>96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Century Gothic</vt:lpstr>
      <vt:lpstr>Nunito</vt:lpstr>
      <vt:lpstr>Wingdings 3</vt:lpstr>
      <vt:lpstr>Wisp</vt:lpstr>
      <vt:lpstr>Allstate Severity Prediction</vt:lpstr>
      <vt:lpstr>Overview:</vt:lpstr>
      <vt:lpstr>My tools</vt:lpstr>
      <vt:lpstr>Gathering Data</vt:lpstr>
      <vt:lpstr>Cleaning Data</vt:lpstr>
      <vt:lpstr>Exploring Data</vt:lpstr>
      <vt:lpstr>Exploring Data</vt:lpstr>
      <vt:lpstr>Visualizing Data</vt:lpstr>
      <vt:lpstr>Baseline Model</vt:lpstr>
      <vt:lpstr>Feature Creation and Selection</vt:lpstr>
      <vt:lpstr>Final Results</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Allstate Severity Prediction</dc:title>
  <dc:creator>Tony</dc:creator>
  <cp:lastModifiedBy>Tony Schroeder</cp:lastModifiedBy>
  <cp:revision>51</cp:revision>
  <dcterms:created xsi:type="dcterms:W3CDTF">2017-04-12T20:21:37Z</dcterms:created>
  <dcterms:modified xsi:type="dcterms:W3CDTF">2018-11-14T22:15:21Z</dcterms:modified>
</cp:coreProperties>
</file>